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9.xml" ContentType="application/vnd.openxmlformats-officedocument.presentationml.tag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Default Extension="jpeg" ContentType="image/jpeg"/>
  <Default Extension="emf" ContentType="image/x-emf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8" r:id="rId2"/>
    <p:sldMasterId id="2147483675" r:id="rId3"/>
    <p:sldMasterId id="2147483648" r:id="rId4"/>
    <p:sldMasterId id="2147483663" r:id="rId5"/>
  </p:sldMasterIdLst>
  <p:notesMasterIdLst>
    <p:notesMasterId r:id="rId19"/>
  </p:notesMasterIdLst>
  <p:handoutMasterIdLst>
    <p:handoutMasterId r:id="rId20"/>
  </p:handoutMasterIdLst>
  <p:sldIdLst>
    <p:sldId id="256" r:id="rId6"/>
    <p:sldId id="276" r:id="rId7"/>
    <p:sldId id="285" r:id="rId8"/>
    <p:sldId id="283" r:id="rId9"/>
    <p:sldId id="284" r:id="rId10"/>
    <p:sldId id="257" r:id="rId11"/>
    <p:sldId id="259" r:id="rId12"/>
    <p:sldId id="290" r:id="rId13"/>
    <p:sldId id="289" r:id="rId14"/>
    <p:sldId id="293" r:id="rId15"/>
    <p:sldId id="294" r:id="rId16"/>
    <p:sldId id="292" r:id="rId17"/>
    <p:sldId id="275" r:id="rId18"/>
  </p:sldIdLst>
  <p:sldSz cx="9144000" cy="6858000" type="screen4x3"/>
  <p:notesSz cx="7315200" cy="9601200"/>
  <p:embeddedFontLst>
    <p:embeddedFont>
      <p:font typeface="Avenir LT 65 Medium" pitchFamily="2" charset="0"/>
      <p:regular r:id="rId21"/>
      <p:bold r:id="rId22"/>
      <p:italic r:id="rId23"/>
      <p:boldItalic r:id="rId24"/>
    </p:embeddedFont>
    <p:embeddedFont>
      <p:font typeface="Avenir LT 45 Book" pitchFamily="2" charset="0"/>
      <p:regular r:id="rId25"/>
      <p: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1" autoAdjust="0"/>
    <p:restoredTop sz="60479" autoAdjust="0"/>
  </p:normalViewPr>
  <p:slideViewPr>
    <p:cSldViewPr>
      <p:cViewPr>
        <p:scale>
          <a:sx n="50" d="100"/>
          <a:sy n="50" d="100"/>
        </p:scale>
        <p:origin x="-228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0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102"/>
      </p:cViewPr>
      <p:guideLst>
        <p:guide orient="horz" pos="3024"/>
        <p:guide pos="23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\\serv-brs-01\Local\Development\00776-RD-PerformanceMatrix\AWEA%20-%20Minneapolis\Veer%20-%20quick%20workings%20-%20no%20TI%20filter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3.6355092763183258E-2"/>
          <c:y val="0.2080097411165599"/>
          <c:w val="0.92978870408992798"/>
          <c:h val="0.59235373825135496"/>
        </c:manualLayout>
      </c:layout>
      <c:scatterChart>
        <c:scatterStyle val="lineMarker"/>
        <c:ser>
          <c:idx val="3"/>
          <c:order val="0"/>
          <c:tx>
            <c:v>Measured performance (Unorm = 0.7)</c:v>
          </c:tx>
          <c:spPr>
            <a:ln w="5080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'Korat H2M2 AVG'!$A$99:$A$121</c:f>
              <c:numCache>
                <c:formatCode>0.0</c:formatCode>
                <c:ptCount val="23"/>
                <c:pt idx="0">
                  <c:v>-55</c:v>
                </c:pt>
                <c:pt idx="1">
                  <c:v>-50</c:v>
                </c:pt>
                <c:pt idx="2">
                  <c:v>-45</c:v>
                </c:pt>
                <c:pt idx="3">
                  <c:v>-40</c:v>
                </c:pt>
                <c:pt idx="4">
                  <c:v>-35</c:v>
                </c:pt>
                <c:pt idx="5">
                  <c:v>-30</c:v>
                </c:pt>
                <c:pt idx="6">
                  <c:v>-25</c:v>
                </c:pt>
                <c:pt idx="7">
                  <c:v>-20</c:v>
                </c:pt>
                <c:pt idx="8">
                  <c:v>-15</c:v>
                </c:pt>
                <c:pt idx="9">
                  <c:v>-10</c:v>
                </c:pt>
                <c:pt idx="10">
                  <c:v>-5</c:v>
                </c:pt>
                <c:pt idx="11">
                  <c:v>0</c:v>
                </c:pt>
                <c:pt idx="12">
                  <c:v>5</c:v>
                </c:pt>
                <c:pt idx="13">
                  <c:v>10</c:v>
                </c:pt>
                <c:pt idx="14">
                  <c:v>15</c:v>
                </c:pt>
                <c:pt idx="15">
                  <c:v>20</c:v>
                </c:pt>
                <c:pt idx="16">
                  <c:v>25</c:v>
                </c:pt>
                <c:pt idx="17">
                  <c:v>30</c:v>
                </c:pt>
                <c:pt idx="18">
                  <c:v>35</c:v>
                </c:pt>
                <c:pt idx="19">
                  <c:v>40</c:v>
                </c:pt>
                <c:pt idx="20">
                  <c:v>45</c:v>
                </c:pt>
                <c:pt idx="21">
                  <c:v>50</c:v>
                </c:pt>
                <c:pt idx="22">
                  <c:v>55</c:v>
                </c:pt>
              </c:numCache>
            </c:numRef>
          </c:xVal>
          <c:yVal>
            <c:numRef>
              <c:f>'Korat H2M2 AVG'!$B$99:$B$121</c:f>
              <c:numCache>
                <c:formatCode>0.0000</c:formatCode>
                <c:ptCount val="23"/>
                <c:pt idx="0">
                  <c:v>#N/A</c:v>
                </c:pt>
                <c:pt idx="1">
                  <c:v>-0.10612453755365259</c:v>
                </c:pt>
                <c:pt idx="2">
                  <c:v>-8.8135483151464009E-2</c:v>
                </c:pt>
                <c:pt idx="3">
                  <c:v>-8.5569355579051778E-2</c:v>
                </c:pt>
                <c:pt idx="4">
                  <c:v>-8.856168723660271E-2</c:v>
                </c:pt>
                <c:pt idx="5">
                  <c:v>-8.1149604200734027E-2</c:v>
                </c:pt>
                <c:pt idx="6">
                  <c:v>-6.4842243719437601E-2</c:v>
                </c:pt>
                <c:pt idx="7">
                  <c:v>-5.4880454136556234E-2</c:v>
                </c:pt>
                <c:pt idx="8">
                  <c:v>-5.1203444620041408E-2</c:v>
                </c:pt>
                <c:pt idx="9">
                  <c:v>-3.7538766953891911E-2</c:v>
                </c:pt>
                <c:pt idx="10">
                  <c:v>-8.4668327635971964E-3</c:v>
                </c:pt>
                <c:pt idx="11">
                  <c:v>0</c:v>
                </c:pt>
                <c:pt idx="12">
                  <c:v>-4.2070702514918137E-3</c:v>
                </c:pt>
                <c:pt idx="13">
                  <c:v>-2.5208410762927822E-2</c:v>
                </c:pt>
                <c:pt idx="14">
                  <c:v>-5.4517058119057486E-2</c:v>
                </c:pt>
                <c:pt idx="15">
                  <c:v>-7.8466991038429135E-2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</c:numCache>
            </c:numRef>
          </c:yVal>
        </c:ser>
        <c:ser>
          <c:idx val="7"/>
          <c:order val="1"/>
          <c:tx>
            <c:v>Theoretical (Cosine cubed)</c:v>
          </c:tx>
          <c:spPr>
            <a:ln w="50800">
              <a:solidFill>
                <a:srgbClr val="9BBB59">
                  <a:lumMod val="75000"/>
                </a:srgbClr>
              </a:solidFill>
            </a:ln>
          </c:spPr>
          <c:marker>
            <c:symbol val="none"/>
          </c:marker>
          <c:xVal>
            <c:numRef>
              <c:f>'Korat H2M2 AVG'!$A$70:$A$93</c:f>
              <c:numCache>
                <c:formatCode>0.0</c:formatCode>
                <c:ptCount val="24"/>
                <c:pt idx="0">
                  <c:v>-60</c:v>
                </c:pt>
                <c:pt idx="1">
                  <c:v>-55</c:v>
                </c:pt>
                <c:pt idx="2">
                  <c:v>-50</c:v>
                </c:pt>
                <c:pt idx="3">
                  <c:v>-45</c:v>
                </c:pt>
                <c:pt idx="4">
                  <c:v>-40</c:v>
                </c:pt>
                <c:pt idx="5">
                  <c:v>-35</c:v>
                </c:pt>
                <c:pt idx="6">
                  <c:v>-30</c:v>
                </c:pt>
                <c:pt idx="7">
                  <c:v>-25</c:v>
                </c:pt>
                <c:pt idx="8">
                  <c:v>-20</c:v>
                </c:pt>
                <c:pt idx="9">
                  <c:v>-15</c:v>
                </c:pt>
                <c:pt idx="10">
                  <c:v>-10</c:v>
                </c:pt>
                <c:pt idx="11">
                  <c:v>-5</c:v>
                </c:pt>
                <c:pt idx="12">
                  <c:v>0</c:v>
                </c:pt>
                <c:pt idx="13">
                  <c:v>5</c:v>
                </c:pt>
                <c:pt idx="14">
                  <c:v>10</c:v>
                </c:pt>
                <c:pt idx="15">
                  <c:v>15</c:v>
                </c:pt>
                <c:pt idx="16">
                  <c:v>20</c:v>
                </c:pt>
                <c:pt idx="17">
                  <c:v>25</c:v>
                </c:pt>
                <c:pt idx="18">
                  <c:v>30</c:v>
                </c:pt>
                <c:pt idx="19">
                  <c:v>35</c:v>
                </c:pt>
                <c:pt idx="20">
                  <c:v>40</c:v>
                </c:pt>
                <c:pt idx="21">
                  <c:v>45</c:v>
                </c:pt>
                <c:pt idx="22">
                  <c:v>50</c:v>
                </c:pt>
                <c:pt idx="23">
                  <c:v>55</c:v>
                </c:pt>
              </c:numCache>
            </c:numRef>
          </c:xVal>
          <c:yVal>
            <c:numRef>
              <c:f>'Korat H2M2 AVG'!$P$70:$P$93</c:f>
              <c:numCache>
                <c:formatCode>0.000</c:formatCode>
                <c:ptCount val="24"/>
                <c:pt idx="0">
                  <c:v>-9.4080600000000028E-2</c:v>
                </c:pt>
                <c:pt idx="1">
                  <c:v>-7.9923525000000037E-2</c:v>
                </c:pt>
                <c:pt idx="2">
                  <c:v>-6.6708749999999997E-2</c:v>
                </c:pt>
                <c:pt idx="3">
                  <c:v>-5.4515025000000029E-2</c:v>
                </c:pt>
                <c:pt idx="4">
                  <c:v>-4.3413600000000031E-2</c:v>
                </c:pt>
                <c:pt idx="5">
                  <c:v>-3.3468224999999997E-2</c:v>
                </c:pt>
                <c:pt idx="6">
                  <c:v>-2.4735150000000008E-2</c:v>
                </c:pt>
                <c:pt idx="7">
                  <c:v>-1.7263125000000018E-2</c:v>
                </c:pt>
                <c:pt idx="8">
                  <c:v>-1.1093400000000007E-2</c:v>
                </c:pt>
                <c:pt idx="9">
                  <c:v>-6.2597250000000033E-3</c:v>
                </c:pt>
                <c:pt idx="10">
                  <c:v>-2.7883500000000024E-3</c:v>
                </c:pt>
                <c:pt idx="11">
                  <c:v>-6.9802500000000088E-4</c:v>
                </c:pt>
                <c:pt idx="12">
                  <c:v>0</c:v>
                </c:pt>
                <c:pt idx="13">
                  <c:v>-6.9802500000000088E-4</c:v>
                </c:pt>
                <c:pt idx="14">
                  <c:v>-2.7883500000000024E-3</c:v>
                </c:pt>
                <c:pt idx="15">
                  <c:v>-6.2597250000000033E-3</c:v>
                </c:pt>
                <c:pt idx="16">
                  <c:v>-1.1093400000000007E-2</c:v>
                </c:pt>
                <c:pt idx="17">
                  <c:v>-1.7263125000000018E-2</c:v>
                </c:pt>
                <c:pt idx="18">
                  <c:v>-2.4735150000000008E-2</c:v>
                </c:pt>
                <c:pt idx="19">
                  <c:v>-3.3468224999999997E-2</c:v>
                </c:pt>
                <c:pt idx="20">
                  <c:v>-4.3413600000000031E-2</c:v>
                </c:pt>
                <c:pt idx="21">
                  <c:v>-5.4515025000000029E-2</c:v>
                </c:pt>
                <c:pt idx="22">
                  <c:v>-6.6708749999999997E-2</c:v>
                </c:pt>
                <c:pt idx="23">
                  <c:v>-7.9923525000000037E-2</c:v>
                </c:pt>
              </c:numCache>
            </c:numRef>
          </c:yVal>
        </c:ser>
        <c:ser>
          <c:idx val="0"/>
          <c:order val="2"/>
          <c:tx>
            <c:v>Baseline</c:v>
          </c:tx>
          <c:spPr>
            <a:ln w="15875"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'Korat H2M2 AVG'!$A$103:$A$116</c:f>
              <c:numCache>
                <c:formatCode>0.0</c:formatCode>
                <c:ptCount val="14"/>
                <c:pt idx="0">
                  <c:v>-35</c:v>
                </c:pt>
                <c:pt idx="1">
                  <c:v>-30</c:v>
                </c:pt>
                <c:pt idx="2">
                  <c:v>-25</c:v>
                </c:pt>
                <c:pt idx="3">
                  <c:v>-20</c:v>
                </c:pt>
                <c:pt idx="4">
                  <c:v>-15</c:v>
                </c:pt>
                <c:pt idx="5">
                  <c:v>-10</c:v>
                </c:pt>
                <c:pt idx="6">
                  <c:v>-5</c:v>
                </c:pt>
                <c:pt idx="7">
                  <c:v>0</c:v>
                </c:pt>
                <c:pt idx="8">
                  <c:v>5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</c:numCache>
            </c:numRef>
          </c:xVal>
          <c:yVal>
            <c:numRef>
              <c:f>'Korat H2M2 AVG'!$C$103:$C$116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yVal>
        </c:ser>
        <c:axId val="88692224"/>
        <c:axId val="88694144"/>
      </c:scatterChart>
      <c:valAx>
        <c:axId val="88692224"/>
        <c:scaling>
          <c:orientation val="minMax"/>
          <c:max val="25"/>
          <c:min val="-25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Veer across the rotor [deg]</a:t>
                </a:r>
              </a:p>
            </c:rich>
          </c:tx>
          <c:layout>
            <c:manualLayout>
              <c:xMode val="edge"/>
              <c:yMode val="edge"/>
              <c:x val="0.39905807440543251"/>
              <c:y val="0.91165112587053343"/>
            </c:manualLayout>
          </c:layout>
        </c:title>
        <c:numFmt formatCode="0" sourceLinked="0"/>
        <c:tickLblPos val="low"/>
        <c:spPr>
          <a:ln>
            <a:solidFill>
              <a:sysClr val="windowText" lastClr="000000"/>
            </a:solidFill>
          </a:ln>
        </c:spPr>
        <c:crossAx val="88694144"/>
        <c:crossesAt val="-0.1"/>
        <c:crossBetween val="midCat"/>
        <c:majorUnit val="5"/>
      </c:valAx>
      <c:valAx>
        <c:axId val="88694144"/>
        <c:scaling>
          <c:orientation val="minMax"/>
          <c:max val="0"/>
          <c:min val="-0.1"/>
        </c:scaling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Performance relative to no veer [-]</a:t>
                </a:r>
              </a:p>
            </c:rich>
          </c:tx>
          <c:layout>
            <c:manualLayout>
              <c:xMode val="edge"/>
              <c:yMode val="edge"/>
              <c:x val="0.51073247519134157"/>
              <c:y val="0.45715439735123631"/>
            </c:manualLayout>
          </c:layout>
        </c:title>
        <c:numFmt formatCode="0%" sourceLinked="0"/>
        <c:tickLblPos val="nextTo"/>
        <c:spPr>
          <a:ln>
            <a:solidFill>
              <a:sysClr val="windowText" lastClr="000000"/>
            </a:solidFill>
          </a:ln>
        </c:spPr>
        <c:crossAx val="88692224"/>
        <c:crosses val="autoZero"/>
        <c:crossBetween val="midCat"/>
        <c:majorUnit val="2.0000000000000018E-2"/>
      </c:valAx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11250718183580095"/>
          <c:y val="1.8281154647291124E-2"/>
          <c:w val="0.83993767892529969"/>
          <c:h val="0.15694426827675839"/>
        </c:manualLayout>
      </c:layout>
    </c:legend>
    <c:plotVisOnly val="1"/>
  </c:chart>
  <c:spPr>
    <a:ln>
      <a:noFill/>
    </a:ln>
  </c:spPr>
  <c:txPr>
    <a:bodyPr/>
    <a:lstStyle/>
    <a:p>
      <a:pPr>
        <a:defRPr sz="2000">
          <a:latin typeface="Avenir LT 45 Book" pitchFamily="2" charset="0"/>
        </a:defRPr>
      </a:pPr>
      <a:endParaRPr lang="en-US"/>
    </a:p>
  </c:txPr>
  <c:externalData r:id="rId2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7E99D7D-1107-4B02-BD53-4A12E4E563A5}" type="datetimeFigureOut">
              <a:rPr lang="en-US" smtClean="0"/>
              <a:pPr/>
              <a:t>12/13/2016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5FF3D28-216E-48FE-AD02-F2A5B6F52A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A9A1F4-BAD0-49DA-82B7-A546E0653973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3F54E65-BB15-465F-B527-BA830012C06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Thanks Peter</a:t>
            </a:r>
          </a:p>
          <a:p>
            <a:r>
              <a:rPr lang="en-US" dirty="0" smtClean="0"/>
              <a:t>Hello</a:t>
            </a:r>
          </a:p>
          <a:p>
            <a:r>
              <a:rPr lang="en-US" dirty="0" smtClean="0"/>
              <a:t>Pleased to once again be able to share</a:t>
            </a:r>
            <a:r>
              <a:rPr lang="en-US" baseline="0" dirty="0" smtClean="0"/>
              <a:t> some of our recent work on turbine performance variations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Brief intro to Prevailing Ltd for those of you who haven’t worked</a:t>
            </a:r>
            <a:r>
              <a:rPr lang="en-US" baseline="0" dirty="0" smtClean="0"/>
              <a:t> with us yet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We’ve come a long way already.  Through</a:t>
            </a:r>
            <a:r>
              <a:rPr lang="en-GB" baseline="0" dirty="0" smtClean="0"/>
              <a:t> the hundreds of yield assessments we have reviewed during acquisitions, we still see all of the above.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last model is our current approach – presented </a:t>
            </a:r>
            <a:r>
              <a:rPr lang="en-GB" baseline="0" dirty="0" smtClean="0"/>
              <a:t>at AWEA 2 </a:t>
            </a:r>
            <a:r>
              <a:rPr lang="en-GB" baseline="0" dirty="0" smtClean="0"/>
              <a:t>years ago. </a:t>
            </a:r>
          </a:p>
          <a:p>
            <a:r>
              <a:rPr lang="en-GB" baseline="0" dirty="0" smtClean="0"/>
              <a:t>RWSR is rotor wind speed ratio, which you can see as “rotor normalised shear” really.  It reflects the level of angle of attack variation around the rotor.</a:t>
            </a:r>
          </a:p>
          <a:p>
            <a:r>
              <a:rPr lang="en-GB" baseline="0" dirty="0" err="1" smtClean="0"/>
              <a:t>Unorm</a:t>
            </a:r>
            <a:r>
              <a:rPr lang="en-GB" baseline="0" dirty="0" smtClean="0"/>
              <a:t> is the wind speed normalised by the rated power wind speed at zero turbulence.  This is a normalised parameter determining turbine control phase:  cut in, cubic, rated transition</a:t>
            </a:r>
            <a:r>
              <a:rPr lang="en-GB" baseline="0" dirty="0" smtClean="0"/>
              <a:t>.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GB" sz="1000" dirty="0" smtClean="0"/>
              <a:t>Correlation lets us learn</a:t>
            </a:r>
            <a:r>
              <a:rPr lang="en-GB" sz="1000" baseline="0" dirty="0" smtClean="0"/>
              <a:t> from experience.</a:t>
            </a:r>
          </a:p>
          <a:p>
            <a:endParaRPr lang="en-GB" sz="1000" baseline="0" dirty="0" smtClean="0"/>
          </a:p>
          <a:p>
            <a:r>
              <a:rPr lang="en-GB" sz="1000" baseline="0" dirty="0" smtClean="0"/>
              <a:t>Understanding causation lets us predict what will happen in new situations.</a:t>
            </a:r>
          </a:p>
          <a:p>
            <a:endParaRPr lang="en-GB" sz="1000" baseline="0" dirty="0" smtClean="0"/>
          </a:p>
          <a:p>
            <a:endParaRPr lang="en-GB" sz="1000" baseline="0" dirty="0" smtClean="0"/>
          </a:p>
          <a:p>
            <a:endParaRPr lang="en-GB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Some aspects of turbine performance are</a:t>
            </a:r>
            <a:r>
              <a:rPr lang="en-GB" baseline="0" dirty="0" smtClean="0"/>
              <a:t> already </a:t>
            </a:r>
            <a:r>
              <a:rPr lang="en-GB" dirty="0" smtClean="0"/>
              <a:t>understood</a:t>
            </a:r>
            <a:r>
              <a:rPr lang="en-GB" baseline="0" dirty="0" smtClean="0"/>
              <a:t> in causal ways.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Some aren’t.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Specific example:</a:t>
            </a:r>
          </a:p>
          <a:p>
            <a:endParaRPr lang="en-GB" dirty="0" smtClean="0"/>
          </a:p>
          <a:p>
            <a:r>
              <a:rPr lang="en-GB" dirty="0" smtClean="0"/>
              <a:t>Middle of the power curve.</a:t>
            </a:r>
          </a:p>
          <a:p>
            <a:r>
              <a:rPr lang="en-GB" dirty="0" smtClean="0"/>
              <a:t>Turbulence has a big</a:t>
            </a:r>
            <a:r>
              <a:rPr lang="en-GB" baseline="0" dirty="0" smtClean="0"/>
              <a:t> effect on performance.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Why?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GB" baseline="0" dirty="0" smtClean="0"/>
              <a:t>But how much does it happen?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GB" baseline="0" dirty="0" smtClean="0"/>
              <a:t>The numbers for each bin are percentages of the total time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When the veer is 15 degrees or more for wind speeds which are on the cubic section of the power curve we can safely state that veer will have a significant influence on turbine performance.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For this site these conditions are present 13.2% of the time – i.e. A significant proportion.</a:t>
            </a:r>
          </a:p>
          <a:p>
            <a:endParaRPr lang="en-GB" baseline="0" dirty="0" smtClean="0"/>
          </a:p>
          <a:p>
            <a:r>
              <a:rPr lang="en-GB" baseline="0" dirty="0" smtClean="0"/>
              <a:t>Site is mid-west US.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54E65-BB15-465F-B527-BA830012C060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274638"/>
            <a:ext cx="6120680" cy="1143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emf"/><Relationship Id="rId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R:\BizDev\04 Marketing Material\12 Hi Res Images\133305020new3.jpg"/>
          <p:cNvPicPr>
            <a:picLocks noChangeAspect="1" noChangeArrowheads="1"/>
          </p:cNvPicPr>
          <p:nvPr userDrawn="1"/>
        </p:nvPicPr>
        <p:blipFill>
          <a:blip r:embed="rId4" cstate="print"/>
          <a:srcRect t="7150" b="1835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R:\BizDev\04 Marketing Material\12 Hi Res Images\IMGP0931.jpg"/>
          <p:cNvPicPr>
            <a:picLocks noChangeAspect="1" noChangeArrowheads="1"/>
          </p:cNvPicPr>
          <p:nvPr userDrawn="1"/>
        </p:nvPicPr>
        <p:blipFill>
          <a:blip r:embed="rId4" cstate="print"/>
          <a:srcRect t="31866" r="27245" b="13191"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R:\LiveJobs\00511-REG-Framework\01 Sites\16 Mynydd Portref\80 Site visit\MPSiteVisit-photos\Picturesque Photos\DSCF0726.JPG"/>
          <p:cNvPicPr>
            <a:picLocks noChangeAspect="1" noChangeArrowheads="1"/>
          </p:cNvPicPr>
          <p:nvPr userDrawn="1"/>
        </p:nvPicPr>
        <p:blipFill>
          <a:blip r:embed="rId4" cstate="print">
            <a:lum bright="20000"/>
          </a:blip>
          <a:srcRect l="651" r="17849" b="185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lloon.jpg"/>
          <p:cNvPicPr>
            <a:picLocks noChangeAspect="1"/>
          </p:cNvPicPr>
          <p:nvPr userDrawn="1"/>
        </p:nvPicPr>
        <p:blipFill>
          <a:blip r:embed="rId11" cstate="print">
            <a:lum brigh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4145" r="34145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425288"/>
            <a:ext cx="9144000" cy="9137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15816" y="274638"/>
            <a:ext cx="5770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C5DC6-F7D7-4AFC-B9BC-0FBA2FC1E63F}" type="datetimeFigureOut">
              <a:rPr lang="en-GB" smtClean="0"/>
              <a:pPr/>
              <a:t>13/12/2016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8452-A249-4DF9-B2C7-65F8CAD2F2B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venir LT 65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 LT 45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772816"/>
            <a:ext cx="7772400" cy="1470025"/>
          </a:xfrm>
        </p:spPr>
        <p:txBody>
          <a:bodyPr/>
          <a:lstStyle/>
          <a:p>
            <a:r>
              <a:rPr lang="en-GB" dirty="0" smtClean="0"/>
              <a:t>Turbine performance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3429000"/>
            <a:ext cx="8856984" cy="1752600"/>
          </a:xfrm>
        </p:spPr>
        <p:txBody>
          <a:bodyPr/>
          <a:lstStyle/>
          <a:p>
            <a:r>
              <a:rPr lang="en-GB" sz="2400" dirty="0" smtClean="0">
                <a:solidFill>
                  <a:schemeClr val="tx1"/>
                </a:solidFill>
              </a:rPr>
              <a:t>Power Curve Working Group, Glasgow, 13 December 2016</a:t>
            </a:r>
          </a:p>
          <a:p>
            <a:r>
              <a:rPr lang="en-GB" sz="2400" dirty="0" smtClean="0">
                <a:solidFill>
                  <a:schemeClr val="tx1"/>
                </a:solidFill>
              </a:rPr>
              <a:t>Alex Head</a:t>
            </a:r>
            <a:r>
              <a:rPr lang="en-GB" sz="2400" i="1" dirty="0" smtClean="0">
                <a:solidFill>
                  <a:schemeClr val="tx1"/>
                </a:solidFill>
              </a:rPr>
              <a:t>, Przemek Marek, Matthew Colls, Joel Manning</a:t>
            </a:r>
            <a:endParaRPr lang="en-GB" sz="2400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Same turbulence, different veer</a:t>
            </a:r>
            <a:endParaRPr lang="en-GB" sz="3200" b="1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3" y="1916833"/>
            <a:ext cx="4256405" cy="309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6590" y="1916832"/>
            <a:ext cx="423167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7740" y="1916832"/>
            <a:ext cx="4244427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Current Conclusions</a:t>
            </a:r>
            <a:endParaRPr lang="en-GB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5184576"/>
          </a:xfrm>
        </p:spPr>
        <p:txBody>
          <a:bodyPr>
            <a:normAutofit fontScale="85000" lnSpcReduction="20000"/>
          </a:bodyPr>
          <a:lstStyle/>
          <a:p>
            <a:endParaRPr lang="en-GB" dirty="0" smtClean="0"/>
          </a:p>
          <a:p>
            <a:r>
              <a:rPr lang="en-GB" dirty="0" smtClean="0"/>
              <a:t>Correlation = learning from experience.</a:t>
            </a:r>
          </a:p>
          <a:p>
            <a:endParaRPr lang="en-GB" dirty="0" smtClean="0"/>
          </a:p>
          <a:p>
            <a:r>
              <a:rPr lang="en-GB" dirty="0" smtClean="0"/>
              <a:t>Causation allows prediction to new situations with more confidence.</a:t>
            </a:r>
          </a:p>
          <a:p>
            <a:endParaRPr lang="en-GB" dirty="0" smtClean="0"/>
          </a:p>
          <a:p>
            <a:r>
              <a:rPr lang="en-GB" dirty="0" smtClean="0"/>
              <a:t>Turbulence often explains much of performance variation, but with opaque causality.</a:t>
            </a:r>
          </a:p>
          <a:p>
            <a:endParaRPr lang="en-GB" dirty="0" smtClean="0"/>
          </a:p>
          <a:p>
            <a:r>
              <a:rPr lang="en-GB" dirty="0" smtClean="0"/>
              <a:t>Veer causes significant performance variation.</a:t>
            </a:r>
          </a:p>
          <a:p>
            <a:endParaRPr lang="en-GB" dirty="0" smtClean="0"/>
          </a:p>
          <a:p>
            <a:r>
              <a:rPr lang="en-GB" dirty="0" smtClean="0"/>
              <a:t>Veer correlates with low turbulence, but not at all sites.</a:t>
            </a:r>
          </a:p>
          <a:p>
            <a:pPr>
              <a:buNone/>
            </a:pPr>
            <a:endParaRPr lang="en-GB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Where from here?</a:t>
            </a:r>
            <a:endParaRPr lang="en-GB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5184576"/>
          </a:xfrm>
        </p:spPr>
        <p:txBody>
          <a:bodyPr>
            <a:normAutofit/>
          </a:bodyPr>
          <a:lstStyle/>
          <a:p>
            <a:r>
              <a:rPr lang="en-GB" dirty="0" smtClean="0"/>
              <a:t>We currently consider veer to ensure our performance assumptions are appropriate.</a:t>
            </a:r>
          </a:p>
          <a:p>
            <a:endParaRPr lang="en-GB" dirty="0" smtClean="0"/>
          </a:p>
          <a:p>
            <a:r>
              <a:rPr lang="en-GB" dirty="0" smtClean="0"/>
              <a:t>Fully integrate veer measurements from pre-construction data into our turbine performance model.</a:t>
            </a:r>
          </a:p>
          <a:p>
            <a:endParaRPr lang="en-GB" dirty="0" smtClean="0"/>
          </a:p>
          <a:p>
            <a:r>
              <a:rPr lang="en-GB" dirty="0" smtClean="0"/>
              <a:t>Gradual erosion of non-causal performance metrics.</a:t>
            </a:r>
          </a:p>
          <a:p>
            <a:endParaRPr lang="en-GB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3"/>
            <a:ext cx="7128792" cy="4176463"/>
          </a:xfrm>
        </p:spPr>
        <p:txBody>
          <a:bodyPr>
            <a:normAutofit fontScale="92500" lnSpcReduction="20000"/>
          </a:bodyPr>
          <a:lstStyle/>
          <a:p>
            <a:r>
              <a:rPr lang="en-GB" sz="2800" dirty="0" smtClean="0"/>
              <a:t>Thanks again to our data contributors</a:t>
            </a:r>
          </a:p>
          <a:p>
            <a:endParaRPr lang="en-GB" sz="2800" dirty="0" smtClean="0"/>
          </a:p>
          <a:p>
            <a:r>
              <a:rPr lang="en-GB" sz="2800" b="1" dirty="0" smtClean="0"/>
              <a:t>Send us your PPT data!</a:t>
            </a:r>
          </a:p>
          <a:p>
            <a:pPr lvl="1"/>
            <a:r>
              <a:rPr lang="en-GB" dirty="0" smtClean="0"/>
              <a:t>Operators, we’ll send you free results in exchange for your data.</a:t>
            </a:r>
          </a:p>
          <a:p>
            <a:pPr lvl="1"/>
            <a:r>
              <a:rPr lang="en-GB" dirty="0" smtClean="0"/>
              <a:t>Manufacturers, we’d welcome engagement.</a:t>
            </a:r>
          </a:p>
          <a:p>
            <a:pPr lvl="1">
              <a:buNone/>
            </a:pPr>
            <a:endParaRPr lang="en-GB" dirty="0"/>
          </a:p>
          <a:p>
            <a:pPr lvl="1" algn="ctr">
              <a:buNone/>
            </a:pPr>
            <a:r>
              <a:rPr lang="en-GB" dirty="0" smtClean="0"/>
              <a:t>Matthew.colls@prevailinganalysis.com</a:t>
            </a:r>
          </a:p>
          <a:p>
            <a:pPr lvl="1" algn="ctr">
              <a:buNone/>
            </a:pPr>
            <a:r>
              <a:rPr lang="en-GB" dirty="0" smtClean="0"/>
              <a:t>www.prevailinganalysis.com</a:t>
            </a:r>
          </a:p>
          <a:p>
            <a:pPr lvl="1" algn="ctr">
              <a:buNone/>
            </a:pPr>
            <a:endParaRPr lang="en-GB" dirty="0" smtClean="0"/>
          </a:p>
          <a:p>
            <a:pPr lvl="1" algn="ctr">
              <a:buNone/>
            </a:pP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9792" y="332656"/>
            <a:ext cx="6120680" cy="114300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Thank you</a:t>
            </a:r>
            <a:endParaRPr lang="en-GB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24944"/>
            <a:ext cx="8676456" cy="3301827"/>
          </a:xfrm>
        </p:spPr>
        <p:txBody>
          <a:bodyPr/>
          <a:lstStyle/>
          <a:p>
            <a:r>
              <a:rPr lang="en-GB" sz="2800" dirty="0" smtClean="0"/>
              <a:t>Experts in wind farm yield</a:t>
            </a:r>
          </a:p>
          <a:p>
            <a:r>
              <a:rPr lang="en-GB" sz="2800" dirty="0" smtClean="0"/>
              <a:t>Over 1200 wind farms analysed in 25 countries</a:t>
            </a:r>
          </a:p>
          <a:p>
            <a:r>
              <a:rPr lang="en-GB" sz="2800" dirty="0" smtClean="0"/>
              <a:t>Developer, Lender and Acquisitions roles</a:t>
            </a:r>
          </a:p>
          <a:p>
            <a:r>
              <a:rPr lang="en-GB" sz="2800" dirty="0" smtClean="0"/>
              <a:t>Pre-construction and operational</a:t>
            </a:r>
          </a:p>
          <a:p>
            <a:r>
              <a:rPr lang="en-GB" sz="2800" dirty="0" smtClean="0"/>
              <a:t>UK, Munich and Portland, OR.</a:t>
            </a:r>
          </a:p>
          <a:p>
            <a:endParaRPr lang="en-GB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27784" y="260648"/>
            <a:ext cx="61206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LT 65 Medium" pitchFamily="2" charset="0"/>
                <a:ea typeface="+mj-ea"/>
                <a:cs typeface="+mj-cs"/>
              </a:rPr>
              <a:t>About Prevailing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LT 65 Medium" pitchFamily="2" charset="0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Evolution of turbine performance prediction</a:t>
            </a:r>
            <a:endParaRPr lang="en-GB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3768" y="1673424"/>
            <a:ext cx="7344816" cy="5184576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3000"/>
              </a:spcAft>
            </a:pPr>
            <a:r>
              <a:rPr lang="en-GB" dirty="0" smtClean="0"/>
              <a:t>Sales power curve only</a:t>
            </a:r>
          </a:p>
          <a:p>
            <a:pPr>
              <a:spcAft>
                <a:spcPts val="3000"/>
              </a:spcAft>
            </a:pPr>
            <a:r>
              <a:rPr lang="en-GB" dirty="0" smtClean="0"/>
              <a:t>Single adjustment factor</a:t>
            </a:r>
          </a:p>
          <a:p>
            <a:pPr>
              <a:spcAft>
                <a:spcPts val="3000"/>
              </a:spcAft>
            </a:pPr>
            <a:r>
              <a:rPr lang="en-GB" dirty="0" smtClean="0"/>
              <a:t>1 parameter models</a:t>
            </a:r>
          </a:p>
          <a:p>
            <a:pPr>
              <a:spcAft>
                <a:spcPts val="3000"/>
              </a:spcAft>
            </a:pPr>
            <a:r>
              <a:rPr lang="en-GB" dirty="0" smtClean="0"/>
              <a:t>2 parameter models</a:t>
            </a:r>
          </a:p>
          <a:p>
            <a:pPr>
              <a:spcAft>
                <a:spcPts val="3000"/>
              </a:spcAft>
            </a:pPr>
            <a:r>
              <a:rPr lang="en-GB" dirty="0" smtClean="0"/>
              <a:t>3 parameter models:  </a:t>
            </a:r>
            <a:br>
              <a:rPr lang="en-GB" dirty="0" smtClean="0"/>
            </a:br>
            <a:r>
              <a:rPr lang="en-GB" dirty="0" smtClean="0"/>
              <a:t>RWSR/TI/</a:t>
            </a:r>
            <a:r>
              <a:rPr lang="en-GB" dirty="0" err="1" smtClean="0"/>
              <a:t>Unorm</a:t>
            </a:r>
            <a:endParaRPr lang="en-GB" dirty="0" smtClean="0"/>
          </a:p>
          <a:p>
            <a:pPr>
              <a:spcAft>
                <a:spcPts val="3000"/>
              </a:spcAft>
            </a:pPr>
            <a:r>
              <a:rPr lang="en-GB" dirty="0" smtClean="0"/>
              <a:t>?</a:t>
            </a:r>
          </a:p>
          <a:p>
            <a:endParaRPr lang="en-GB" sz="2800" dirty="0" smtClean="0"/>
          </a:p>
          <a:p>
            <a:endParaRPr lang="en-GB" sz="2800" dirty="0"/>
          </a:p>
        </p:txBody>
      </p:sp>
      <p:sp>
        <p:nvSpPr>
          <p:cNvPr id="4" name="Down Arrow 3"/>
          <p:cNvSpPr/>
          <p:nvPr/>
        </p:nvSpPr>
        <p:spPr>
          <a:xfrm>
            <a:off x="827584" y="2060848"/>
            <a:ext cx="1080120" cy="3816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Why is performance inaccurately estimated?</a:t>
            </a:r>
            <a:endParaRPr lang="en-GB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5184576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GB" sz="2800" dirty="0" smtClean="0"/>
              <a:t>Many reasons, but let’s focus on one today: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 smtClean="0"/>
          </a:p>
          <a:p>
            <a:pPr marL="514350" indent="-514350"/>
            <a:r>
              <a:rPr lang="en-GB" sz="2800" dirty="0" smtClean="0"/>
              <a:t>Performance models historically rely on </a:t>
            </a:r>
            <a:r>
              <a:rPr lang="en-GB" sz="2800" b="1" dirty="0" smtClean="0"/>
              <a:t>correlation </a:t>
            </a:r>
            <a:r>
              <a:rPr lang="en-GB" sz="2800" dirty="0" smtClean="0"/>
              <a:t>not</a:t>
            </a:r>
            <a:r>
              <a:rPr lang="en-GB" sz="2800" b="1" dirty="0" smtClean="0"/>
              <a:t> causation</a:t>
            </a:r>
          </a:p>
          <a:p>
            <a:endParaRPr lang="en-GB" sz="2800" dirty="0" smtClean="0"/>
          </a:p>
          <a:p>
            <a:endParaRPr lang="en-GB" sz="2800" dirty="0"/>
          </a:p>
        </p:txBody>
      </p:sp>
      <p:pic>
        <p:nvPicPr>
          <p:cNvPr id="4" name="Picture 3" descr="icecream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680" y="4509120"/>
            <a:ext cx="1296144" cy="1296144"/>
          </a:xfrm>
          <a:prstGeom prst="rect">
            <a:avLst/>
          </a:prstGeom>
        </p:spPr>
      </p:pic>
      <p:pic>
        <p:nvPicPr>
          <p:cNvPr id="5" name="Picture 4" descr="drowning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064" y="4653136"/>
            <a:ext cx="1645531" cy="1129405"/>
          </a:xfrm>
          <a:prstGeom prst="rect">
            <a:avLst/>
          </a:prstGeom>
        </p:spPr>
      </p:pic>
      <p:pic>
        <p:nvPicPr>
          <p:cNvPr id="6" name="Picture 2" descr="Image result for symbol for &quot;proportional to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4221088"/>
            <a:ext cx="1328936" cy="132893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635896" y="5122257"/>
            <a:ext cx="1296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>
                <a:latin typeface="Calibri"/>
                <a:cs typeface="Calibri"/>
              </a:rPr>
              <a:t>≠</a:t>
            </a:r>
            <a:endParaRPr lang="en-GB" sz="6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Good causation examples</a:t>
            </a:r>
            <a:endParaRPr lang="en-GB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5184576"/>
          </a:xfrm>
        </p:spPr>
        <p:txBody>
          <a:bodyPr>
            <a:normAutofit lnSpcReduction="10000"/>
          </a:bodyPr>
          <a:lstStyle/>
          <a:p>
            <a:pPr>
              <a:spcAft>
                <a:spcPts val="3000"/>
              </a:spcAft>
            </a:pPr>
            <a:r>
              <a:rPr lang="en-GB" dirty="0" smtClean="0"/>
              <a:t>Shear changes turbine performance:</a:t>
            </a:r>
          </a:p>
          <a:p>
            <a:pPr lvl="1">
              <a:spcAft>
                <a:spcPts val="3000"/>
              </a:spcAft>
            </a:pPr>
            <a:r>
              <a:rPr lang="en-GB" dirty="0" smtClean="0"/>
              <a:t>Local angle of attack variations </a:t>
            </a:r>
            <a:r>
              <a:rPr lang="en-GB" dirty="0" smtClean="0">
                <a:sym typeface="Wingdings" pitchFamily="2" charset="2"/>
              </a:rPr>
              <a:t> </a:t>
            </a:r>
            <a:br>
              <a:rPr lang="en-GB" dirty="0" smtClean="0">
                <a:sym typeface="Wingdings" pitchFamily="2" charset="2"/>
              </a:rPr>
            </a:br>
            <a:r>
              <a:rPr lang="en-GB" dirty="0" smtClean="0"/>
              <a:t>Changes to the lift to drag ratio </a:t>
            </a:r>
            <a:r>
              <a:rPr lang="en-GB" dirty="0" smtClean="0">
                <a:sym typeface="Wingdings" pitchFamily="2" charset="2"/>
              </a:rPr>
              <a:t></a:t>
            </a:r>
            <a:br>
              <a:rPr lang="en-GB" dirty="0" smtClean="0">
                <a:sym typeface="Wingdings" pitchFamily="2" charset="2"/>
              </a:rPr>
            </a:br>
            <a:r>
              <a:rPr lang="en-GB" dirty="0" smtClean="0">
                <a:sym typeface="Wingdings" pitchFamily="2" charset="2"/>
              </a:rPr>
              <a:t>T</a:t>
            </a:r>
            <a:r>
              <a:rPr lang="en-GB" dirty="0" smtClean="0"/>
              <a:t>urbine performance variation.</a:t>
            </a:r>
          </a:p>
          <a:p>
            <a:pPr>
              <a:spcAft>
                <a:spcPts val="3000"/>
              </a:spcAft>
            </a:pPr>
            <a:r>
              <a:rPr lang="en-GB" dirty="0" smtClean="0"/>
              <a:t>Turbulence changes the power curve knee:</a:t>
            </a:r>
          </a:p>
          <a:p>
            <a:pPr lvl="1">
              <a:spcAft>
                <a:spcPts val="3000"/>
              </a:spcAft>
            </a:pPr>
            <a:r>
              <a:rPr lang="en-GB" dirty="0" smtClean="0"/>
              <a:t>Larger wind speed variations </a:t>
            </a:r>
            <a:r>
              <a:rPr lang="en-GB" dirty="0" smtClean="0">
                <a:sym typeface="Wingdings" pitchFamily="2" charset="2"/>
              </a:rPr>
              <a:t></a:t>
            </a:r>
            <a:br>
              <a:rPr lang="en-GB" dirty="0" smtClean="0">
                <a:sym typeface="Wingdings" pitchFamily="2" charset="2"/>
              </a:rPr>
            </a:br>
            <a:r>
              <a:rPr lang="en-GB" dirty="0" smtClean="0">
                <a:sym typeface="Wingdings" pitchFamily="2" charset="2"/>
              </a:rPr>
              <a:t>R</a:t>
            </a:r>
            <a:r>
              <a:rPr lang="en-GB" dirty="0" smtClean="0"/>
              <a:t>ated power affects high gusts not low gusts </a:t>
            </a:r>
            <a:r>
              <a:rPr lang="en-GB" dirty="0" smtClean="0">
                <a:sym typeface="Wingdings" pitchFamily="2" charset="2"/>
              </a:rPr>
              <a:t></a:t>
            </a:r>
            <a:br>
              <a:rPr lang="en-GB" dirty="0" smtClean="0">
                <a:sym typeface="Wingdings" pitchFamily="2" charset="2"/>
              </a:rPr>
            </a:br>
            <a:r>
              <a:rPr lang="en-GB" dirty="0" smtClean="0"/>
              <a:t>Reduction in average power.</a:t>
            </a:r>
          </a:p>
          <a:p>
            <a:endParaRPr lang="en-GB" sz="2800" dirty="0" smtClean="0"/>
          </a:p>
          <a:p>
            <a:endParaRPr lang="en-GB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GB" sz="3200" dirty="0" smtClean="0"/>
              <a:t>Observed performance</a:t>
            </a:r>
            <a:endParaRPr lang="en-GB" sz="3200" dirty="0"/>
          </a:p>
        </p:txBody>
      </p:sp>
      <p:grpSp>
        <p:nvGrpSpPr>
          <p:cNvPr id="21" name="Group 6"/>
          <p:cNvGrpSpPr/>
          <p:nvPr/>
        </p:nvGrpSpPr>
        <p:grpSpPr>
          <a:xfrm>
            <a:off x="179512" y="1700808"/>
            <a:ext cx="3600400" cy="1584176"/>
            <a:chOff x="179512" y="1700808"/>
            <a:chExt cx="3600400" cy="1584176"/>
          </a:xfrm>
        </p:grpSpPr>
        <p:sp>
          <p:nvSpPr>
            <p:cNvPr id="23" name="TextBox 22"/>
            <p:cNvSpPr txBox="1"/>
            <p:nvPr/>
          </p:nvSpPr>
          <p:spPr>
            <a:xfrm>
              <a:off x="179512" y="1700808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venir LT 45 Book" pitchFamily="2" charset="0"/>
                </a:rPr>
                <a:t>Rotor wind speed ratio</a:t>
              </a:r>
              <a:endParaRPr lang="en-GB" dirty="0">
                <a:latin typeface="Avenir LT 45 Book" pitchFamily="2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3568" y="2708920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Avenir LT 45 Book" pitchFamily="2" charset="0"/>
                </a:rPr>
                <a:t>Turbulence intensity</a:t>
              </a:r>
              <a:endParaRPr lang="en-GB" dirty="0">
                <a:latin typeface="Avenir LT 45 Book" pitchFamily="2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827584" y="3140968"/>
              <a:ext cx="1584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45300" y="2348880"/>
              <a:ext cx="0" cy="9361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1"/>
          <p:cNvGrpSpPr/>
          <p:nvPr/>
        </p:nvGrpSpPr>
        <p:grpSpPr>
          <a:xfrm>
            <a:off x="6732240" y="1484784"/>
            <a:ext cx="1980405" cy="1554072"/>
            <a:chOff x="5364088" y="476672"/>
            <a:chExt cx="3098706" cy="2376264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64088" y="476672"/>
              <a:ext cx="3098706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9" name="Straight Connector 28"/>
            <p:cNvCxnSpPr/>
            <p:nvPr/>
          </p:nvCxnSpPr>
          <p:spPr>
            <a:xfrm flipV="1">
              <a:off x="6703665" y="702221"/>
              <a:ext cx="0" cy="151216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0" y="3212974"/>
          <a:ext cx="8892481" cy="3384384"/>
        </p:xfrm>
        <a:graphic>
          <a:graphicData uri="http://schemas.openxmlformats.org/drawingml/2006/table">
            <a:tbl>
              <a:tblPr/>
              <a:tblGrid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  <a:gridCol w="684037"/>
              </a:tblGrid>
              <a:tr h="282032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venir LT 45 Book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65 Medium"/>
                        </a:rPr>
                        <a:t>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24%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65 Medium"/>
                        </a:rPr>
                        <a:t>1.7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79%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78%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D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1.6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79%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1.5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79%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1.4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80%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1.3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81%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1.2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81%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D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1.1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77%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1.0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111%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103%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0.9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Avenir LT 45 Book"/>
                      </a:endParaRP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96%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102%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0.8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93%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95%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97%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20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65 Medium"/>
                        </a:rPr>
                        <a:t>0.7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88%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89%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92%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90%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Avenir LT 45 Book"/>
                        </a:rPr>
                        <a:t>94%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Avenir LT 45 Book"/>
                        </a:rPr>
                        <a:t> </a:t>
                      </a:r>
                    </a:p>
                  </a:txBody>
                  <a:tcPr marL="7327" marR="7327" marT="732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1475656" y="1412776"/>
            <a:ext cx="51845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 err="1" smtClean="0">
                <a:latin typeface="Avenir LT 65 Medium" pitchFamily="2" charset="0"/>
                <a:ea typeface="+mj-ea"/>
                <a:cs typeface="+mj-cs"/>
              </a:rPr>
              <a:t>Unorm</a:t>
            </a:r>
            <a:r>
              <a:rPr lang="en-GB" sz="3200" dirty="0" smtClean="0">
                <a:latin typeface="Avenir LT 65 Medium" pitchFamily="2" charset="0"/>
                <a:ea typeface="+mj-ea"/>
                <a:cs typeface="+mj-cs"/>
              </a:rPr>
              <a:t> = 0.7 – cubic section of power curve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LT 65 Medium" pitchFamily="2" charset="0"/>
              <a:ea typeface="+mj-ea"/>
              <a:cs typeface="+mj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83568" y="4149080"/>
            <a:ext cx="2520280" cy="1656184"/>
            <a:chOff x="683568" y="4149080"/>
            <a:chExt cx="2520280" cy="1656184"/>
          </a:xfrm>
        </p:grpSpPr>
        <p:sp>
          <p:nvSpPr>
            <p:cNvPr id="14" name="Oval 13"/>
            <p:cNvSpPr/>
            <p:nvPr/>
          </p:nvSpPr>
          <p:spPr>
            <a:xfrm>
              <a:off x="683568" y="4149080"/>
              <a:ext cx="2520280" cy="1656184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Title 1"/>
            <p:cNvSpPr txBox="1">
              <a:spLocks/>
            </p:cNvSpPr>
            <p:nvPr/>
          </p:nvSpPr>
          <p:spPr>
            <a:xfrm>
              <a:off x="1115616" y="4437112"/>
              <a:ext cx="1656184" cy="114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7200" dirty="0" smtClean="0">
                  <a:latin typeface="Avenir LT 65 Medium" pitchFamily="2" charset="0"/>
                  <a:ea typeface="+mj-ea"/>
                  <a:cs typeface="+mj-cs"/>
                </a:rPr>
                <a:t>?</a:t>
              </a:r>
              <a:endParaRPr kumimoji="0" lang="en-GB" sz="7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venir LT 65 Medium" pitchFamily="2" charset="0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Possible causes</a:t>
            </a:r>
            <a:endParaRPr lang="en-GB" sz="3200" b="1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4525963"/>
          </a:xfrm>
        </p:spPr>
        <p:txBody>
          <a:bodyPr/>
          <a:lstStyle/>
          <a:p>
            <a:r>
              <a:rPr lang="en-GB" dirty="0" smtClean="0"/>
              <a:t>Cubic averaging of power curve</a:t>
            </a:r>
          </a:p>
          <a:p>
            <a:r>
              <a:rPr lang="en-GB" dirty="0" smtClean="0"/>
              <a:t>More laminar flow over blades (earlier stall)</a:t>
            </a:r>
          </a:p>
          <a:p>
            <a:r>
              <a:rPr lang="en-GB" dirty="0" smtClean="0"/>
              <a:t>Atmospheric stratification</a:t>
            </a:r>
          </a:p>
          <a:p>
            <a:r>
              <a:rPr lang="en-GB" dirty="0" smtClean="0"/>
              <a:t>Temperature </a:t>
            </a:r>
            <a:r>
              <a:rPr lang="en-GB" dirty="0" smtClean="0">
                <a:sym typeface="Wingdings" pitchFamily="2" charset="2"/>
              </a:rPr>
              <a:t> Viscosity  Reynolds No.  L/D ratio</a:t>
            </a:r>
          </a:p>
          <a:p>
            <a:r>
              <a:rPr lang="en-GB" dirty="0" smtClean="0"/>
              <a:t>Other effects?</a:t>
            </a:r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How much does veer happen?</a:t>
            </a:r>
            <a:endParaRPr lang="en-GB" sz="3200" b="1" dirty="0" smtClean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2" y="1924844"/>
            <a:ext cx="822007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491880" y="1484784"/>
            <a:ext cx="27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venir LT 45 Book" pitchFamily="2" charset="0"/>
              </a:rPr>
              <a:t>Rotor equivalent Veer</a:t>
            </a:r>
            <a:endParaRPr lang="en-GB" dirty="0">
              <a:latin typeface="Avenir LT 45 Book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841702" y="3694638"/>
            <a:ext cx="205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venir LT 45 Book" pitchFamily="2" charset="0"/>
              </a:rPr>
              <a:t>Wind speed (m/s)</a:t>
            </a:r>
            <a:endParaRPr lang="en-GB" dirty="0">
              <a:latin typeface="Avenir LT 45 Book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71600" y="2708920"/>
            <a:ext cx="7704856" cy="1152128"/>
            <a:chOff x="971600" y="2708920"/>
            <a:chExt cx="7704856" cy="1152128"/>
          </a:xfrm>
        </p:grpSpPr>
        <p:sp>
          <p:nvSpPr>
            <p:cNvPr id="10" name="Rectangle 9"/>
            <p:cNvSpPr/>
            <p:nvPr/>
          </p:nvSpPr>
          <p:spPr>
            <a:xfrm>
              <a:off x="971600" y="2708920"/>
              <a:ext cx="2592288" cy="115212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84168" y="2708920"/>
              <a:ext cx="2592288" cy="115212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483768" y="4149080"/>
            <a:ext cx="4680520" cy="1569660"/>
          </a:xfrm>
          <a:prstGeom prst="rect">
            <a:avLst/>
          </a:prstGeom>
          <a:solidFill>
            <a:srgbClr val="FFFFFF">
              <a:alpha val="6902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 smtClean="0">
                <a:solidFill>
                  <a:srgbClr val="FF0000"/>
                </a:solidFill>
                <a:latin typeface="Avenir LT 45 Book" pitchFamily="2" charset="0"/>
              </a:rPr>
              <a:t>13.2 %</a:t>
            </a:r>
            <a:endParaRPr lang="en-GB" sz="9600" b="1" dirty="0">
              <a:solidFill>
                <a:srgbClr val="FF0000"/>
              </a:solidFill>
              <a:latin typeface="Avenir LT 45 Book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Does veer affect performance?</a:t>
            </a:r>
            <a:endParaRPr lang="en-GB" sz="3200" b="1" dirty="0" smtClean="0"/>
          </a:p>
        </p:txBody>
      </p:sp>
      <p:graphicFrame>
        <p:nvGraphicFramePr>
          <p:cNvPr id="6" name="Chart 5"/>
          <p:cNvGraphicFramePr/>
          <p:nvPr/>
        </p:nvGraphicFramePr>
        <p:xfrm>
          <a:off x="0" y="1340768"/>
          <a:ext cx="9144000" cy="5517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revailing 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3198</TotalTime>
  <Words>836</Words>
  <Application>Microsoft Office PowerPoint</Application>
  <PresentationFormat>On-screen Show (4:3)</PresentationFormat>
  <Paragraphs>268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Avenir LT 65 Medium</vt:lpstr>
      <vt:lpstr>Avenir LT 45 Book</vt:lpstr>
      <vt:lpstr>Calibri</vt:lpstr>
      <vt:lpstr>Wingdings</vt:lpstr>
      <vt:lpstr>1_Office Theme</vt:lpstr>
      <vt:lpstr>3_Office Theme</vt:lpstr>
      <vt:lpstr>2_Office Theme</vt:lpstr>
      <vt:lpstr>Office Theme</vt:lpstr>
      <vt:lpstr>Prevailing Blank</vt:lpstr>
      <vt:lpstr>Turbine performance</vt:lpstr>
      <vt:lpstr>Slide 2</vt:lpstr>
      <vt:lpstr>Evolution of turbine performance prediction</vt:lpstr>
      <vt:lpstr>Why is performance inaccurately estimated?</vt:lpstr>
      <vt:lpstr>Good causation examples</vt:lpstr>
      <vt:lpstr>Observed performance</vt:lpstr>
      <vt:lpstr>Possible causes</vt:lpstr>
      <vt:lpstr>How much does veer happen?</vt:lpstr>
      <vt:lpstr>Does veer affect performance?</vt:lpstr>
      <vt:lpstr>Same turbulence, different veer</vt:lpstr>
      <vt:lpstr>Current Conclusions</vt:lpstr>
      <vt:lpstr>Where from here?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MNC</dc:creator>
  <cp:lastModifiedBy>MNC</cp:lastModifiedBy>
  <cp:revision>273</cp:revision>
  <dcterms:created xsi:type="dcterms:W3CDTF">2014-11-24T13:48:49Z</dcterms:created>
  <dcterms:modified xsi:type="dcterms:W3CDTF">2016-12-13T09:41:12Z</dcterms:modified>
</cp:coreProperties>
</file>